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6" r:id="rId3"/>
    <p:sldId id="258" r:id="rId4"/>
    <p:sldId id="259" r:id="rId5"/>
  </p:sldIdLst>
  <p:sldSz cx="21374100" cy="15113000"/>
  <p:notesSz cx="6858000" cy="9144000"/>
  <p:embeddedFontLst>
    <p:embeddedFont>
      <p:font typeface="TH Baijam" panose="02000506000000020004" pitchFamily="2" charset="-34"/>
      <p:regular r:id="rId6"/>
      <p:italic r:id="rId7"/>
      <p:boldItalic r:id="rId8"/>
    </p:embeddedFont>
    <p:embeddedFont>
      <p:font typeface="Cordia New" panose="020B0304020202020204" pitchFamily="34" charset="-34"/>
      <p:regular r:id="rId9"/>
      <p:bold r:id="rId10"/>
      <p:italic r:id="rId11"/>
      <p:boldItalic r:id="rId12"/>
    </p:embeddedFont>
    <p:embeddedFont>
      <p:font typeface="Manjari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sse Thai" panose="020B0604020202020204" charset="-34"/>
      <p:regular r:id="rId18"/>
    </p:embeddedFont>
    <p:embeddedFont>
      <p:font typeface="Canva Sans Bold" panose="020B0604020202020204" charset="0"/>
      <p:regular r:id="rId19"/>
    </p:embeddedFont>
    <p:embeddedFont>
      <p:font typeface="TH SarabunPSK" panose="020B0500040200020003" pitchFamily="34" charset="-34"/>
      <p:regular r:id="rId20"/>
      <p:bold r:id="rId21"/>
      <p:italic r:id="rId22"/>
      <p:boldItalic r:id="rId23"/>
    </p:embeddedFont>
    <p:embeddedFont>
      <p:font typeface="Angsana New" panose="02020603050405020304" pitchFamily="18" charset="-34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6B07"/>
    <a:srgbClr val="00783F"/>
    <a:srgbClr val="F4B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4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15" Type="http://schemas.openxmlformats.org/officeDocument/2006/relationships/image" Target="../media/image7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10" Type="http://schemas.openxmlformats.org/officeDocument/2006/relationships/image" Target="../media/image7.sv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1646" y="11930343"/>
            <a:ext cx="21544555" cy="3355313"/>
          </a:xfrm>
          <a:custGeom>
            <a:avLst/>
            <a:gdLst/>
            <a:ahLst/>
            <a:cxnLst/>
            <a:rect l="l" t="t" r="r" b="b"/>
            <a:pathLst>
              <a:path w="21544555" h="3355313">
                <a:moveTo>
                  <a:pt x="0" y="0"/>
                </a:moveTo>
                <a:lnTo>
                  <a:pt x="21544555" y="0"/>
                </a:lnTo>
                <a:lnTo>
                  <a:pt x="21544555" y="3355314"/>
                </a:lnTo>
                <a:lnTo>
                  <a:pt x="0" y="33553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75" b="-19961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20565" y="569488"/>
            <a:ext cx="19542869" cy="13778775"/>
            <a:chOff x="0" y="0"/>
            <a:chExt cx="3501862" cy="24690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861" cy="2469001"/>
            </a:xfrm>
            <a:custGeom>
              <a:avLst/>
              <a:gdLst/>
              <a:ahLst/>
              <a:cxnLst/>
              <a:rect l="l" t="t" r="r" b="b"/>
              <a:pathLst>
                <a:path w="3501861" h="2469001">
                  <a:moveTo>
                    <a:pt x="29711" y="0"/>
                  </a:moveTo>
                  <a:lnTo>
                    <a:pt x="3472150" y="0"/>
                  </a:lnTo>
                  <a:cubicBezTo>
                    <a:pt x="3480030" y="0"/>
                    <a:pt x="3487587" y="3130"/>
                    <a:pt x="3493159" y="8702"/>
                  </a:cubicBezTo>
                  <a:cubicBezTo>
                    <a:pt x="3498731" y="14274"/>
                    <a:pt x="3501861" y="21831"/>
                    <a:pt x="3501861" y="29711"/>
                  </a:cubicBezTo>
                  <a:lnTo>
                    <a:pt x="3501861" y="2439290"/>
                  </a:lnTo>
                  <a:cubicBezTo>
                    <a:pt x="3501861" y="2447170"/>
                    <a:pt x="3498731" y="2454727"/>
                    <a:pt x="3493159" y="2460299"/>
                  </a:cubicBezTo>
                  <a:cubicBezTo>
                    <a:pt x="3487587" y="2465871"/>
                    <a:pt x="3480030" y="2469001"/>
                    <a:pt x="3472150" y="2469001"/>
                  </a:cubicBezTo>
                  <a:lnTo>
                    <a:pt x="29711" y="2469001"/>
                  </a:lnTo>
                  <a:cubicBezTo>
                    <a:pt x="21831" y="2469001"/>
                    <a:pt x="14274" y="2465871"/>
                    <a:pt x="8702" y="2460299"/>
                  </a:cubicBezTo>
                  <a:cubicBezTo>
                    <a:pt x="3130" y="2454727"/>
                    <a:pt x="0" y="2447170"/>
                    <a:pt x="0" y="2439290"/>
                  </a:cubicBezTo>
                  <a:lnTo>
                    <a:pt x="0" y="29711"/>
                  </a:lnTo>
                  <a:cubicBezTo>
                    <a:pt x="0" y="21831"/>
                    <a:pt x="3130" y="14274"/>
                    <a:pt x="8702" y="8702"/>
                  </a:cubicBezTo>
                  <a:cubicBezTo>
                    <a:pt x="14274" y="3130"/>
                    <a:pt x="21831" y="0"/>
                    <a:pt x="29711" y="0"/>
                  </a:cubicBezTo>
                  <a:close/>
                </a:path>
              </a:pathLst>
            </a:custGeom>
            <a:solidFill>
              <a:srgbClr val="FFFBFB"/>
            </a:solidFill>
            <a:ln w="57150" cap="rnd">
              <a:solidFill>
                <a:srgbClr val="F9AF8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3501862" cy="2545201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9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6189087" y="7697360"/>
            <a:ext cx="5745709" cy="7058592"/>
          </a:xfrm>
          <a:custGeom>
            <a:avLst/>
            <a:gdLst/>
            <a:ahLst/>
            <a:cxnLst/>
            <a:rect l="l" t="t" r="r" b="b"/>
            <a:pathLst>
              <a:path w="5745709" h="7058592">
                <a:moveTo>
                  <a:pt x="5745709" y="0"/>
                </a:moveTo>
                <a:lnTo>
                  <a:pt x="0" y="0"/>
                </a:lnTo>
                <a:lnTo>
                  <a:pt x="0" y="7058592"/>
                </a:lnTo>
                <a:lnTo>
                  <a:pt x="5745709" y="7058592"/>
                </a:lnTo>
                <a:lnTo>
                  <a:pt x="574570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23072" y="-1195071"/>
            <a:ext cx="9020861" cy="11592497"/>
          </a:xfrm>
          <a:custGeom>
            <a:avLst/>
            <a:gdLst/>
            <a:ahLst/>
            <a:cxnLst/>
            <a:rect l="l" t="t" r="r" b="b"/>
            <a:pathLst>
              <a:path w="9020861" h="11592497">
                <a:moveTo>
                  <a:pt x="0" y="0"/>
                </a:moveTo>
                <a:lnTo>
                  <a:pt x="9020861" y="0"/>
                </a:lnTo>
                <a:lnTo>
                  <a:pt x="9020861" y="11592497"/>
                </a:lnTo>
                <a:lnTo>
                  <a:pt x="0" y="115924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24434">
            <a:off x="19320878" y="842085"/>
            <a:ext cx="779189" cy="807070"/>
          </a:xfrm>
          <a:custGeom>
            <a:avLst/>
            <a:gdLst/>
            <a:ahLst/>
            <a:cxnLst/>
            <a:rect l="l" t="t" r="r" b="b"/>
            <a:pathLst>
              <a:path w="779189" h="807070">
                <a:moveTo>
                  <a:pt x="0" y="0"/>
                </a:moveTo>
                <a:lnTo>
                  <a:pt x="779189" y="0"/>
                </a:lnTo>
                <a:lnTo>
                  <a:pt x="779189" y="807069"/>
                </a:lnTo>
                <a:lnTo>
                  <a:pt x="0" y="807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46721">
            <a:off x="1513091" y="963434"/>
            <a:ext cx="779189" cy="807070"/>
          </a:xfrm>
          <a:custGeom>
            <a:avLst/>
            <a:gdLst/>
            <a:ahLst/>
            <a:cxnLst/>
            <a:rect l="l" t="t" r="r" b="b"/>
            <a:pathLst>
              <a:path w="779189" h="807070">
                <a:moveTo>
                  <a:pt x="0" y="0"/>
                </a:moveTo>
                <a:lnTo>
                  <a:pt x="779189" y="0"/>
                </a:lnTo>
                <a:lnTo>
                  <a:pt x="779189" y="807070"/>
                </a:lnTo>
                <a:lnTo>
                  <a:pt x="0" y="807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657642" y="11028782"/>
            <a:ext cx="1312547" cy="3529361"/>
          </a:xfrm>
          <a:custGeom>
            <a:avLst/>
            <a:gdLst/>
            <a:ahLst/>
            <a:cxnLst/>
            <a:rect l="l" t="t" r="r" b="b"/>
            <a:pathLst>
              <a:path w="1312547" h="3529361">
                <a:moveTo>
                  <a:pt x="1312547" y="0"/>
                </a:moveTo>
                <a:lnTo>
                  <a:pt x="0" y="0"/>
                </a:lnTo>
                <a:lnTo>
                  <a:pt x="0" y="3529361"/>
                </a:lnTo>
                <a:lnTo>
                  <a:pt x="1312547" y="3529361"/>
                </a:lnTo>
                <a:lnTo>
                  <a:pt x="131254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42083" y="2998000"/>
            <a:ext cx="18699834" cy="900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</a:pPr>
            <a:r>
              <a:rPr lang="en-US" sz="7500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การประชาสัมพันธ์การสอบการศึกษาค้นคว้าอิสระ</a:t>
            </a:r>
            <a:endParaRPr lang="en-US" sz="75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>
              <a:lnSpc>
                <a:spcPts val="1499"/>
              </a:lnSpc>
            </a:pPr>
            <a:endParaRPr lang="en-US" sz="75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   1. </a:t>
            </a:r>
            <a:r>
              <a:rPr lang="en-US" sz="5600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ให้นักศึกษาเลือก</a:t>
            </a: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1 </a:t>
            </a:r>
            <a:r>
              <a:rPr lang="en-US" sz="5600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แบบ</a:t>
            </a:r>
            <a:endParaRPr lang="en-US" sz="56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   2. </a:t>
            </a:r>
            <a:r>
              <a:rPr lang="en-US" sz="5600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เติมข้อมูลให้ครบถ้วน</a:t>
            </a:r>
            <a:endParaRPr lang="en-US" sz="56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   3. </a:t>
            </a:r>
            <a:r>
              <a:rPr lang="en-US" sz="5600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รูปถ่ายแบบไม่เป็นทางการ</a:t>
            </a:r>
            <a:endParaRPr lang="en-US" sz="56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   4. Save </a:t>
            </a:r>
            <a:r>
              <a:rPr lang="en-US" sz="5600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เป็น</a:t>
            </a:r>
            <a:r>
              <a:rPr lang="en-US" sz="560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560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JPEG </a:t>
            </a: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File</a:t>
            </a:r>
          </a:p>
          <a:p>
            <a:pPr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   5. </a:t>
            </a:r>
            <a:r>
              <a:rPr lang="en-US" sz="5600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ส่งให้เจ้าหน้าที่ทาง</a:t>
            </a: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Line </a:t>
            </a:r>
            <a:r>
              <a:rPr lang="en-US" sz="5600" dirty="0" err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หรือ</a:t>
            </a: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</a:p>
          <a:p>
            <a:pPr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   Email: amp.nipaphat989@gmail.com</a:t>
            </a:r>
          </a:p>
          <a:p>
            <a:pPr algn="ctr">
              <a:lnSpc>
                <a:spcPts val="10639"/>
              </a:lnSpc>
            </a:pPr>
            <a:endParaRPr lang="en-US" sz="5600" dirty="0">
              <a:solidFill>
                <a:srgbClr val="000000"/>
              </a:solidFill>
              <a:latin typeface="Mosse Thai"/>
            </a:endParaRPr>
          </a:p>
        </p:txBody>
      </p:sp>
    </p:spTree>
    <p:extLst>
      <p:ext uri="{BB962C8B-B14F-4D97-AF65-F5344CB8AC3E}">
        <p14:creationId xmlns:p14="http://schemas.microsoft.com/office/powerpoint/2010/main" val="50938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937960">
            <a:off x="15401902" y="-1999837"/>
            <a:ext cx="1871340" cy="22229729"/>
            <a:chOff x="0" y="0"/>
            <a:chExt cx="464459" cy="5517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459" cy="5517333"/>
            </a:xfrm>
            <a:custGeom>
              <a:avLst/>
              <a:gdLst/>
              <a:ahLst/>
              <a:cxnLst/>
              <a:rect l="l" t="t" r="r" b="b"/>
              <a:pathLst>
                <a:path w="464459" h="5517333">
                  <a:moveTo>
                    <a:pt x="0" y="0"/>
                  </a:moveTo>
                  <a:lnTo>
                    <a:pt x="464459" y="0"/>
                  </a:lnTo>
                  <a:lnTo>
                    <a:pt x="464459" y="5517333"/>
                  </a:lnTo>
                  <a:lnTo>
                    <a:pt x="0" y="5517333"/>
                  </a:lnTo>
                  <a:close/>
                </a:path>
              </a:pathLst>
            </a:custGeom>
            <a:solidFill>
              <a:srgbClr val="F4B70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852616" y="11700249"/>
            <a:ext cx="10946920" cy="1907751"/>
            <a:chOff x="0" y="0"/>
            <a:chExt cx="8756613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4B70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7849834" cy="1570990"/>
            </a:xfrm>
            <a:custGeom>
              <a:avLst/>
              <a:gdLst/>
              <a:ahLst/>
              <a:cxnLst/>
              <a:rect l="l" t="t" r="r" b="b"/>
              <a:pathLst>
                <a:path w="7849834" h="1570990">
                  <a:moveTo>
                    <a:pt x="6943053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7849834" y="1570990"/>
                  </a:lnTo>
                  <a:close/>
                </a:path>
              </a:pathLst>
            </a:custGeom>
            <a:solidFill>
              <a:srgbClr val="F4B70C"/>
            </a:solidFill>
          </p:spPr>
        </p:sp>
      </p:grpSp>
      <p:grpSp>
        <p:nvGrpSpPr>
          <p:cNvPr id="7" name="Group 7"/>
          <p:cNvGrpSpPr/>
          <p:nvPr/>
        </p:nvGrpSpPr>
        <p:grpSpPr>
          <a:xfrm rot="1937960">
            <a:off x="11168487" y="2152779"/>
            <a:ext cx="955752" cy="22229729"/>
            <a:chOff x="0" y="0"/>
            <a:chExt cx="237214" cy="5517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7214" cy="5517333"/>
            </a:xfrm>
            <a:custGeom>
              <a:avLst/>
              <a:gdLst/>
              <a:ahLst/>
              <a:cxnLst/>
              <a:rect l="l" t="t" r="r" b="b"/>
              <a:pathLst>
                <a:path w="237214" h="5517333">
                  <a:moveTo>
                    <a:pt x="0" y="0"/>
                  </a:moveTo>
                  <a:lnTo>
                    <a:pt x="237214" y="0"/>
                  </a:lnTo>
                  <a:lnTo>
                    <a:pt x="237214" y="5517333"/>
                  </a:lnTo>
                  <a:lnTo>
                    <a:pt x="0" y="5517333"/>
                  </a:lnTo>
                  <a:close/>
                </a:path>
              </a:pathLst>
            </a:custGeom>
            <a:solidFill>
              <a:srgbClr val="00783F"/>
            </a:solidFill>
          </p:spPr>
        </p:sp>
      </p:grpSp>
      <p:sp>
        <p:nvSpPr>
          <p:cNvPr id="9" name="Freeform 9"/>
          <p:cNvSpPr/>
          <p:nvPr/>
        </p:nvSpPr>
        <p:spPr>
          <a:xfrm rot="-5400000">
            <a:off x="18006611" y="1722"/>
            <a:ext cx="829743" cy="2190813"/>
          </a:xfrm>
          <a:custGeom>
            <a:avLst/>
            <a:gdLst/>
            <a:ahLst/>
            <a:cxnLst/>
            <a:rect l="l" t="t" r="r" b="b"/>
            <a:pathLst>
              <a:path w="829743" h="2190813">
                <a:moveTo>
                  <a:pt x="0" y="0"/>
                </a:moveTo>
                <a:lnTo>
                  <a:pt x="829743" y="0"/>
                </a:lnTo>
                <a:lnTo>
                  <a:pt x="829743" y="2190813"/>
                </a:lnTo>
                <a:lnTo>
                  <a:pt x="0" y="21908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80716" y="0"/>
            <a:ext cx="5303284" cy="1178508"/>
          </a:xfrm>
          <a:custGeom>
            <a:avLst/>
            <a:gdLst/>
            <a:ahLst/>
            <a:cxnLst/>
            <a:rect l="l" t="t" r="r" b="b"/>
            <a:pathLst>
              <a:path w="5303284" h="1178508">
                <a:moveTo>
                  <a:pt x="0" y="0"/>
                </a:moveTo>
                <a:lnTo>
                  <a:pt x="5303284" y="0"/>
                </a:lnTo>
                <a:lnTo>
                  <a:pt x="5303284" y="1178508"/>
                </a:lnTo>
                <a:lnTo>
                  <a:pt x="0" y="1178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0"/>
            <a:ext cx="4098269" cy="1824777"/>
          </a:xfrm>
          <a:custGeom>
            <a:avLst/>
            <a:gdLst/>
            <a:ahLst/>
            <a:cxnLst/>
            <a:rect l="l" t="t" r="r" b="b"/>
            <a:pathLst>
              <a:path w="4098269" h="1824777">
                <a:moveTo>
                  <a:pt x="0" y="0"/>
                </a:moveTo>
                <a:lnTo>
                  <a:pt x="4098269" y="0"/>
                </a:lnTo>
                <a:lnTo>
                  <a:pt x="4098269" y="1824777"/>
                </a:lnTo>
                <a:lnTo>
                  <a:pt x="0" y="18247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687238" y="6291905"/>
            <a:ext cx="9525" cy="228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60"/>
              </a:lnSpc>
            </a:pPr>
            <a:endParaRPr/>
          </a:p>
        </p:txBody>
      </p:sp>
      <p:grpSp>
        <p:nvGrpSpPr>
          <p:cNvPr id="13" name="Group 13"/>
          <p:cNvGrpSpPr/>
          <p:nvPr/>
        </p:nvGrpSpPr>
        <p:grpSpPr>
          <a:xfrm>
            <a:off x="605995" y="8106011"/>
            <a:ext cx="11451178" cy="3207733"/>
            <a:chOff x="0" y="-114300"/>
            <a:chExt cx="15268237" cy="427697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14300"/>
              <a:ext cx="8767806" cy="1333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840"/>
                </a:lnSpc>
              </a:pPr>
              <a:r>
                <a:rPr lang="en-US" sz="6600" b="1" dirty="0" err="1" smtClean="0">
                  <a:solidFill>
                    <a:srgbClr val="00783F"/>
                  </a:solidFill>
                  <a:cs typeface="+mj-cs"/>
                </a:rPr>
                <a:t>หัวข้อ</a:t>
              </a:r>
              <a:r>
                <a:rPr lang="th-TH" sz="6600" b="1" dirty="0" smtClean="0">
                  <a:solidFill>
                    <a:srgbClr val="00783F"/>
                  </a:solidFill>
                  <a:cs typeface="+mj-cs"/>
                </a:rPr>
                <a:t>การศึกษาค้นคว้าอิสระ</a:t>
              </a:r>
              <a:endParaRPr lang="en-US" sz="6600" b="1" dirty="0">
                <a:solidFill>
                  <a:srgbClr val="00783F"/>
                </a:solidFill>
                <a:cs typeface="+mj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597872"/>
              <a:ext cx="15268237" cy="2564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4800" dirty="0" smtClean="0">
                  <a:solidFill>
                    <a:srgbClr val="056C45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</a:r>
              <a:endParaRPr lang="en-US" sz="4800" dirty="0">
                <a:solidFill>
                  <a:srgbClr val="056C45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480747"/>
              <a:ext cx="9792000" cy="0"/>
            </a:xfrm>
            <a:prstGeom prst="line">
              <a:avLst/>
            </a:prstGeom>
            <a:ln w="114300" cap="flat">
              <a:solidFill>
                <a:srgbClr val="FFCC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0" y="14351220"/>
            <a:ext cx="21384000" cy="761780"/>
            <a:chOff x="0" y="0"/>
            <a:chExt cx="3831771" cy="13650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31772" cy="136502"/>
            </a:xfrm>
            <a:custGeom>
              <a:avLst/>
              <a:gdLst/>
              <a:ahLst/>
              <a:cxnLst/>
              <a:rect l="l" t="t" r="r" b="b"/>
              <a:pathLst>
                <a:path w="3831772" h="136502">
                  <a:moveTo>
                    <a:pt x="0" y="0"/>
                  </a:moveTo>
                  <a:lnTo>
                    <a:pt x="3831772" y="0"/>
                  </a:lnTo>
                  <a:lnTo>
                    <a:pt x="3831772" y="136502"/>
                  </a:lnTo>
                  <a:lnTo>
                    <a:pt x="0" y="136502"/>
                  </a:lnTo>
                  <a:close/>
                </a:path>
              </a:pathLst>
            </a:custGeom>
            <a:solidFill>
              <a:srgbClr val="17005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3831771" cy="203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4765063" y="3448678"/>
            <a:ext cx="5353207" cy="8251571"/>
          </a:xfrm>
          <a:custGeom>
            <a:avLst/>
            <a:gdLst/>
            <a:ahLst/>
            <a:cxnLst/>
            <a:rect l="l" t="t" r="r" b="b"/>
            <a:pathLst>
              <a:path w="5353207" h="8251571">
                <a:moveTo>
                  <a:pt x="0" y="0"/>
                </a:moveTo>
                <a:lnTo>
                  <a:pt x="5353207" y="0"/>
                </a:lnTo>
                <a:lnTo>
                  <a:pt x="5353207" y="8251571"/>
                </a:lnTo>
                <a:lnTo>
                  <a:pt x="0" y="82515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74269" y="11501356"/>
            <a:ext cx="2715620" cy="2715620"/>
          </a:xfrm>
          <a:custGeom>
            <a:avLst/>
            <a:gdLst/>
            <a:ahLst/>
            <a:cxnLst/>
            <a:rect l="l" t="t" r="r" b="b"/>
            <a:pathLst>
              <a:path w="2715620" h="2715620">
                <a:moveTo>
                  <a:pt x="0" y="0"/>
                </a:moveTo>
                <a:lnTo>
                  <a:pt x="2715620" y="0"/>
                </a:lnTo>
                <a:lnTo>
                  <a:pt x="2715620" y="2715620"/>
                </a:lnTo>
                <a:lnTo>
                  <a:pt x="0" y="27156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6125793" y="12186792"/>
            <a:ext cx="3127347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8"/>
              </a:lnSpc>
            </a:pPr>
            <a:r>
              <a:rPr lang="en-US" sz="60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en-US" sz="6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6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นาม</a:t>
            </a:r>
            <a:r>
              <a:rPr lang="en-US" sz="60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สกุล</a:t>
            </a:r>
            <a:endParaRPr lang="en-US" sz="6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455806" y="1954461"/>
            <a:ext cx="7914692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err="1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ขอเชิญเข้าร่วมรับฟัง</a:t>
            </a:r>
            <a:endParaRPr lang="en-US" sz="6600" b="1" dirty="0">
              <a:solidFill>
                <a:srgbClr val="004AAD"/>
              </a:solidFill>
              <a:latin typeface="TH SarabunPSK" panose="020B0500040200020003" pitchFamily="34" charset="-34"/>
              <a:cs typeface="+mj-cs"/>
            </a:endParaRPr>
          </a:p>
          <a:p>
            <a:pPr algn="ctr"/>
            <a:r>
              <a:rPr lang="en-US" sz="6600" b="1" dirty="0" err="1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การ</a:t>
            </a:r>
            <a:r>
              <a:rPr lang="en-US" sz="6600" b="1" dirty="0" err="1" smtClean="0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สอบ</a:t>
            </a:r>
            <a:r>
              <a:rPr lang="th-TH" sz="6600" b="1" dirty="0" smtClean="0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การศึกษาค้นคว้าอิสระ</a:t>
            </a:r>
            <a:endParaRPr lang="en-US" sz="6600" b="1" dirty="0">
              <a:solidFill>
                <a:srgbClr val="004AAD"/>
              </a:solidFill>
              <a:latin typeface="TH SarabunPSK" panose="020B0500040200020003" pitchFamily="34" charset="-34"/>
              <a:cs typeface="+mj-cs"/>
            </a:endParaRPr>
          </a:p>
          <a:p>
            <a:pPr algn="ctr"/>
            <a:r>
              <a:rPr lang="en-US" sz="3600" b="1" dirty="0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(</a:t>
            </a:r>
            <a:r>
              <a:rPr lang="en-US" sz="3600" b="1" dirty="0" err="1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รูปแบบออนไลน์</a:t>
            </a:r>
            <a:r>
              <a:rPr lang="en-US" sz="3600" b="1" dirty="0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 Microsoft Teams)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0" y="4986752"/>
            <a:ext cx="15474846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5400" dirty="0" err="1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หลักสูตรสาธารณสุขศาสตรมหาบัณฑิต</a:t>
            </a:r>
            <a:r>
              <a:rPr lang="en-US" sz="5400" dirty="0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 </a:t>
            </a:r>
            <a:r>
              <a:rPr lang="en-US" sz="5400" dirty="0" err="1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กลุ่มวิชาบริหาร</a:t>
            </a:r>
            <a:r>
              <a:rPr lang="en-US" sz="5400" dirty="0">
                <a:solidFill>
                  <a:srgbClr val="004AAD"/>
                </a:solidFill>
                <a:latin typeface="TH SarabunPSK" panose="020B0500040200020003" pitchFamily="34" charset="-34"/>
                <a:cs typeface="+mj-cs"/>
              </a:rPr>
              <a:t>...........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039585" y="6095462"/>
            <a:ext cx="6541889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004AAD"/>
                </a:solidFill>
                <a:latin typeface="Canva Sans Bold"/>
                <a:cs typeface="+mj-cs"/>
              </a:rPr>
              <a:t>วัน</a:t>
            </a:r>
            <a:r>
              <a:rPr lang="en-US" sz="4800" dirty="0">
                <a:solidFill>
                  <a:srgbClr val="004AAD"/>
                </a:solidFill>
                <a:latin typeface="Canva Sans Bold"/>
                <a:cs typeface="+mj-cs"/>
              </a:rPr>
              <a:t>/</a:t>
            </a:r>
            <a:r>
              <a:rPr lang="en-US" sz="4800" dirty="0" err="1">
                <a:solidFill>
                  <a:srgbClr val="004AAD"/>
                </a:solidFill>
                <a:latin typeface="Canva Sans Bold"/>
                <a:cs typeface="+mj-cs"/>
              </a:rPr>
              <a:t>เดือน</a:t>
            </a:r>
            <a:r>
              <a:rPr lang="en-US" sz="4800" dirty="0">
                <a:solidFill>
                  <a:srgbClr val="004AAD"/>
                </a:solidFill>
                <a:latin typeface="Canva Sans Bold"/>
                <a:cs typeface="+mj-cs"/>
              </a:rPr>
              <a:t>/</a:t>
            </a:r>
            <a:r>
              <a:rPr lang="en-US" sz="4800" dirty="0" err="1">
                <a:solidFill>
                  <a:srgbClr val="004AAD"/>
                </a:solidFill>
                <a:latin typeface="Canva Sans Bold"/>
                <a:cs typeface="+mj-cs"/>
              </a:rPr>
              <a:t>ปี</a:t>
            </a:r>
            <a:endParaRPr lang="en-US" sz="4800" dirty="0">
              <a:solidFill>
                <a:srgbClr val="004AAD"/>
              </a:solidFill>
              <a:latin typeface="Canva Sans Bold"/>
              <a:cs typeface="+mj-cs"/>
            </a:endParaRPr>
          </a:p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004AAD"/>
                </a:solidFill>
                <a:latin typeface="Canva Sans Bold"/>
                <a:cs typeface="+mj-cs"/>
              </a:rPr>
              <a:t>เวลา</a:t>
            </a:r>
            <a:r>
              <a:rPr lang="en-US" sz="4800" dirty="0">
                <a:solidFill>
                  <a:srgbClr val="004AAD"/>
                </a:solidFill>
                <a:latin typeface="Canva Sans Bold"/>
                <a:cs typeface="+mj-cs"/>
              </a:rPr>
              <a:t> ........................... น.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-1767256" y="14404588"/>
            <a:ext cx="839866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F9F8F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สแกนเพื่อเข้าร่วมรับฟัง</a:t>
            </a:r>
            <a:endParaRPr lang="en-US" sz="3200" b="1" dirty="0">
              <a:solidFill>
                <a:srgbClr val="F9F8F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163660" y="14507179"/>
            <a:ext cx="1181139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สอบถามข้อมูลเพิ่มเติม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  02-5048020, 02-5048034   </a:t>
            </a: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งานบัณฑิตศึกษา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 </a:t>
            </a: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สาขาวิชาวิทยาศาสตร์สุขภาพ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 </a:t>
            </a: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มสธ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59221" y="12479384"/>
            <a:ext cx="2145716" cy="683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1"/>
              </a:lnSpc>
            </a:pPr>
            <a:r>
              <a:rPr lang="en-US" sz="3986">
                <a:solidFill>
                  <a:srgbClr val="170050"/>
                </a:solidFill>
                <a:latin typeface="Canva Sans Bold"/>
              </a:rPr>
              <a:t>QR Code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12407" y="8393040"/>
            <a:ext cx="462451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solidFill>
                  <a:srgbClr val="FF0000"/>
                </a:solidFill>
                <a:cs typeface="+mj-cs"/>
              </a:rPr>
              <a:t>ใส่รูปนักศึกษา </a:t>
            </a:r>
          </a:p>
          <a:p>
            <a:pPr algn="ctr"/>
            <a:r>
              <a:rPr lang="th-TH" sz="4800" dirty="0" smtClean="0">
                <a:solidFill>
                  <a:srgbClr val="FF0000"/>
                </a:solidFill>
                <a:cs typeface="+mj-cs"/>
              </a:rPr>
              <a:t>(แบบไม่เป็นทางการ)</a:t>
            </a:r>
            <a:endParaRPr lang="th-TH" sz="4800" dirty="0">
              <a:solidFill>
                <a:srgbClr val="FF000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12853709"/>
            <a:ext cx="20160000" cy="4532582"/>
          </a:xfrm>
          <a:custGeom>
            <a:avLst/>
            <a:gdLst/>
            <a:ahLst/>
            <a:cxnLst/>
            <a:rect l="l" t="t" r="r" b="b"/>
            <a:pathLst>
              <a:path w="20160000" h="4532582">
                <a:moveTo>
                  <a:pt x="0" y="0"/>
                </a:moveTo>
                <a:lnTo>
                  <a:pt x="20160000" y="0"/>
                </a:lnTo>
                <a:lnTo>
                  <a:pt x="20160000" y="4532582"/>
                </a:lnTo>
                <a:lnTo>
                  <a:pt x="0" y="4532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3"/>
          <p:cNvGrpSpPr/>
          <p:nvPr/>
        </p:nvGrpSpPr>
        <p:grpSpPr>
          <a:xfrm>
            <a:off x="0" y="14358220"/>
            <a:ext cx="14608585" cy="761780"/>
            <a:chOff x="0" y="0"/>
            <a:chExt cx="2617693" cy="136502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2617694" cy="136502"/>
            </a:xfrm>
            <a:custGeom>
              <a:avLst/>
              <a:gdLst/>
              <a:ahLst/>
              <a:cxnLst/>
              <a:rect l="l" t="t" r="r" b="b"/>
              <a:pathLst>
                <a:path w="2617694" h="136502">
                  <a:moveTo>
                    <a:pt x="0" y="0"/>
                  </a:moveTo>
                  <a:lnTo>
                    <a:pt x="2617694" y="0"/>
                  </a:lnTo>
                  <a:lnTo>
                    <a:pt x="2617694" y="136502"/>
                  </a:lnTo>
                  <a:lnTo>
                    <a:pt x="0" y="136502"/>
                  </a:lnTo>
                  <a:close/>
                </a:path>
              </a:pathLst>
            </a:custGeom>
            <a:solidFill>
              <a:srgbClr val="170050"/>
            </a:solidFill>
          </p:spPr>
        </p:sp>
        <p:sp>
          <p:nvSpPr>
            <p:cNvPr id="6" name="TextBox 5"/>
            <p:cNvSpPr txBox="1"/>
            <p:nvPr/>
          </p:nvSpPr>
          <p:spPr>
            <a:xfrm>
              <a:off x="0" y="-66675"/>
              <a:ext cx="2617693" cy="203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10" name="Freeform 9"/>
          <p:cNvSpPr/>
          <p:nvPr/>
        </p:nvSpPr>
        <p:spPr>
          <a:xfrm rot="-170274" flipH="1">
            <a:off x="-852489" y="-1435027"/>
            <a:ext cx="8227667" cy="3877288"/>
          </a:xfrm>
          <a:custGeom>
            <a:avLst/>
            <a:gdLst/>
            <a:ahLst/>
            <a:cxnLst/>
            <a:rect l="l" t="t" r="r" b="b"/>
            <a:pathLst>
              <a:path w="8227667" h="3877288">
                <a:moveTo>
                  <a:pt x="8227667" y="0"/>
                </a:moveTo>
                <a:lnTo>
                  <a:pt x="0" y="0"/>
                </a:lnTo>
                <a:lnTo>
                  <a:pt x="0" y="3877288"/>
                </a:lnTo>
                <a:lnTo>
                  <a:pt x="8227667" y="3877288"/>
                </a:lnTo>
                <a:lnTo>
                  <a:pt x="82276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/>
          <p:cNvSpPr/>
          <p:nvPr/>
        </p:nvSpPr>
        <p:spPr>
          <a:xfrm>
            <a:off x="4024808" y="6010377"/>
            <a:ext cx="790519" cy="790519"/>
          </a:xfrm>
          <a:custGeom>
            <a:avLst/>
            <a:gdLst/>
            <a:ahLst/>
            <a:cxnLst/>
            <a:rect l="l" t="t" r="r" b="b"/>
            <a:pathLst>
              <a:path w="790519" h="790519">
                <a:moveTo>
                  <a:pt x="0" y="0"/>
                </a:moveTo>
                <a:lnTo>
                  <a:pt x="790519" y="0"/>
                </a:lnTo>
                <a:lnTo>
                  <a:pt x="790519" y="790519"/>
                </a:lnTo>
                <a:lnTo>
                  <a:pt x="0" y="7905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1"/>
          <p:cNvGrpSpPr/>
          <p:nvPr/>
        </p:nvGrpSpPr>
        <p:grpSpPr>
          <a:xfrm>
            <a:off x="1143327" y="8276668"/>
            <a:ext cx="11451178" cy="3207733"/>
            <a:chOff x="0" y="-114300"/>
            <a:chExt cx="15268237" cy="4276979"/>
          </a:xfrm>
        </p:grpSpPr>
        <p:sp>
          <p:nvSpPr>
            <p:cNvPr id="13" name="TextBox 12"/>
            <p:cNvSpPr txBox="1"/>
            <p:nvPr/>
          </p:nvSpPr>
          <p:spPr>
            <a:xfrm>
              <a:off x="0" y="-114300"/>
              <a:ext cx="8965764" cy="1333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840"/>
                </a:lnSpc>
              </a:pPr>
              <a:r>
                <a:rPr lang="en-US" sz="5600" b="1" dirty="0" err="1" smtClean="0">
                  <a:solidFill>
                    <a:srgbClr val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หัวข้อ</a:t>
              </a:r>
              <a:r>
                <a:rPr lang="th-TH" sz="56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การศึกษา</a:t>
              </a:r>
              <a:r>
                <a:rPr lang="th-TH" sz="5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ค้นคว้าอิสระ</a:t>
              </a:r>
              <a:endParaRPr lang="en-US" sz="5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1597873"/>
              <a:ext cx="15268237" cy="2564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4800" b="1" dirty="0" smtClean="0">
                  <a:solidFill>
                    <a:srgbClr val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</a:t>
              </a:r>
              <a:endParaRPr lang="en-US" sz="4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AutoShape 14"/>
            <p:cNvSpPr/>
            <p:nvPr/>
          </p:nvSpPr>
          <p:spPr>
            <a:xfrm>
              <a:off x="0" y="1219399"/>
              <a:ext cx="9792000" cy="0"/>
            </a:xfrm>
            <a:prstGeom prst="line">
              <a:avLst/>
            </a:prstGeom>
            <a:ln w="114300" cap="flat">
              <a:solidFill>
                <a:srgbClr val="F4B70C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8" name="Group 17"/>
          <p:cNvGrpSpPr/>
          <p:nvPr/>
        </p:nvGrpSpPr>
        <p:grpSpPr>
          <a:xfrm>
            <a:off x="16913512" y="0"/>
            <a:ext cx="4470488" cy="1326491"/>
            <a:chOff x="0" y="0"/>
            <a:chExt cx="321406" cy="95368"/>
          </a:xfrm>
        </p:grpSpPr>
        <p:sp>
          <p:nvSpPr>
            <p:cNvPr id="19" name="Freeform 18"/>
            <p:cNvSpPr/>
            <p:nvPr/>
          </p:nvSpPr>
          <p:spPr>
            <a:xfrm>
              <a:off x="0" y="0"/>
              <a:ext cx="321406" cy="95368"/>
            </a:xfrm>
            <a:custGeom>
              <a:avLst/>
              <a:gdLst/>
              <a:ahLst/>
              <a:cxnLst/>
              <a:rect l="l" t="t" r="r" b="b"/>
              <a:pathLst>
                <a:path w="321406" h="95368">
                  <a:moveTo>
                    <a:pt x="47684" y="0"/>
                  </a:moveTo>
                  <a:lnTo>
                    <a:pt x="273722" y="0"/>
                  </a:lnTo>
                  <a:cubicBezTo>
                    <a:pt x="286368" y="0"/>
                    <a:pt x="298497" y="5024"/>
                    <a:pt x="307439" y="13966"/>
                  </a:cubicBezTo>
                  <a:cubicBezTo>
                    <a:pt x="316382" y="22909"/>
                    <a:pt x="321406" y="35037"/>
                    <a:pt x="321406" y="47684"/>
                  </a:cubicBezTo>
                  <a:lnTo>
                    <a:pt x="321406" y="47684"/>
                  </a:lnTo>
                  <a:cubicBezTo>
                    <a:pt x="321406" y="60331"/>
                    <a:pt x="316382" y="72459"/>
                    <a:pt x="307439" y="81402"/>
                  </a:cubicBezTo>
                  <a:cubicBezTo>
                    <a:pt x="298497" y="90344"/>
                    <a:pt x="286368" y="95368"/>
                    <a:pt x="273722" y="95368"/>
                  </a:cubicBezTo>
                  <a:lnTo>
                    <a:pt x="47684" y="95368"/>
                  </a:lnTo>
                  <a:cubicBezTo>
                    <a:pt x="35037" y="95368"/>
                    <a:pt x="22909" y="90344"/>
                    <a:pt x="13966" y="81402"/>
                  </a:cubicBezTo>
                  <a:cubicBezTo>
                    <a:pt x="5024" y="72459"/>
                    <a:pt x="0" y="60331"/>
                    <a:pt x="0" y="47684"/>
                  </a:cubicBezTo>
                  <a:lnTo>
                    <a:pt x="0" y="47684"/>
                  </a:lnTo>
                  <a:cubicBezTo>
                    <a:pt x="0" y="35037"/>
                    <a:pt x="5024" y="22909"/>
                    <a:pt x="13966" y="13966"/>
                  </a:cubicBezTo>
                  <a:cubicBezTo>
                    <a:pt x="22909" y="5024"/>
                    <a:pt x="35037" y="0"/>
                    <a:pt x="47684" y="0"/>
                  </a:cubicBezTo>
                  <a:close/>
                </a:path>
              </a:pathLst>
            </a:custGeom>
            <a:solidFill>
              <a:srgbClr val="F4B70C"/>
            </a:solidFill>
          </p:spPr>
        </p:sp>
        <p:sp>
          <p:nvSpPr>
            <p:cNvPr id="20" name="TextBox 19"/>
            <p:cNvSpPr txBox="1"/>
            <p:nvPr/>
          </p:nvSpPr>
          <p:spPr>
            <a:xfrm>
              <a:off x="0" y="-57150"/>
              <a:ext cx="321406" cy="152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sp>
        <p:nvSpPr>
          <p:cNvPr id="21" name="Freeform 20"/>
          <p:cNvSpPr/>
          <p:nvPr/>
        </p:nvSpPr>
        <p:spPr>
          <a:xfrm>
            <a:off x="489162" y="176167"/>
            <a:ext cx="1895818" cy="1895818"/>
          </a:xfrm>
          <a:custGeom>
            <a:avLst/>
            <a:gdLst/>
            <a:ahLst/>
            <a:cxnLst/>
            <a:rect l="l" t="t" r="r" b="b"/>
            <a:pathLst>
              <a:path w="1895818" h="1895818">
                <a:moveTo>
                  <a:pt x="0" y="0"/>
                </a:moveTo>
                <a:lnTo>
                  <a:pt x="1895818" y="0"/>
                </a:lnTo>
                <a:lnTo>
                  <a:pt x="1895818" y="1895818"/>
                </a:lnTo>
                <a:lnTo>
                  <a:pt x="0" y="1895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43661" r="-136116" b="-69098"/>
            </a:stretch>
          </a:blipFill>
        </p:spPr>
      </p:sp>
      <p:sp>
        <p:nvSpPr>
          <p:cNvPr id="22" name="Freeform 21"/>
          <p:cNvSpPr/>
          <p:nvPr/>
        </p:nvSpPr>
        <p:spPr>
          <a:xfrm>
            <a:off x="17236522" y="202414"/>
            <a:ext cx="4147478" cy="921662"/>
          </a:xfrm>
          <a:custGeom>
            <a:avLst/>
            <a:gdLst/>
            <a:ahLst/>
            <a:cxnLst/>
            <a:rect l="l" t="t" r="r" b="b"/>
            <a:pathLst>
              <a:path w="4147478" h="921662">
                <a:moveTo>
                  <a:pt x="0" y="0"/>
                </a:moveTo>
                <a:lnTo>
                  <a:pt x="4147478" y="0"/>
                </a:lnTo>
                <a:lnTo>
                  <a:pt x="4147478" y="921662"/>
                </a:lnTo>
                <a:lnTo>
                  <a:pt x="0" y="9216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3" name="TextBox 22"/>
          <p:cNvSpPr txBox="1"/>
          <p:nvPr/>
        </p:nvSpPr>
        <p:spPr>
          <a:xfrm>
            <a:off x="4227774" y="1654405"/>
            <a:ext cx="7709446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9"/>
              </a:lnSpc>
            </a:pPr>
            <a:r>
              <a:rPr lang="en-US" sz="66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ขอเชิญเข้าร่วมรับฟัง</a:t>
            </a:r>
            <a:endParaRPr lang="en-US" sz="6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7549"/>
              </a:lnSpc>
            </a:pPr>
            <a:r>
              <a:rPr lang="en-US" sz="66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en-US" sz="6600" b="1" dirty="0" err="1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</a:t>
            </a:r>
            <a:r>
              <a:rPr lang="th-TH" sz="6600" b="1" dirty="0" smtClean="0">
                <a:solidFill>
                  <a:srgbClr val="F4B70C"/>
                </a:solidFill>
                <a:latin typeface="TH SarabunPSK" panose="020B0500040200020003" pitchFamily="34" charset="-34"/>
              </a:rPr>
              <a:t>การศึกษา</a:t>
            </a:r>
            <a:r>
              <a:rPr lang="th-TH" sz="6600" b="1" dirty="0">
                <a:solidFill>
                  <a:srgbClr val="F4B70C"/>
                </a:solidFill>
                <a:latin typeface="TH SarabunPSK" panose="020B0500040200020003" pitchFamily="34" charset="-34"/>
              </a:rPr>
              <a:t>ค้นคว้าอิสระ</a:t>
            </a:r>
            <a:r>
              <a:rPr lang="en-US" sz="66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6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รูปแบบออนไลน์</a:t>
            </a:r>
            <a:r>
              <a:rPr lang="en-US" sz="36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Microsoft Teams)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6009" y="4692975"/>
            <a:ext cx="15474846" cy="77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54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หลักสูตรสาธารณสุขศาสตรมหาบัณฑิต</a:t>
            </a:r>
            <a:r>
              <a:rPr lang="en-US" sz="54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5400" b="1" dirty="0" err="1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54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วิชา</a:t>
            </a:r>
            <a:r>
              <a:rPr lang="en-US" sz="5400" b="1" dirty="0" err="1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</a:t>
            </a:r>
            <a:r>
              <a:rPr lang="en-US" sz="54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</a:t>
            </a:r>
            <a:endParaRPr lang="en-US" sz="54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2784" y="5910658"/>
            <a:ext cx="8104436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th-TH" sz="48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วัน/เดือน/ปี</a:t>
            </a:r>
            <a:endParaRPr lang="en-US" sz="48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7680"/>
              </a:lnSpc>
            </a:pPr>
            <a:r>
              <a:rPr lang="en-US" sz="48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</a:t>
            </a:r>
            <a:r>
              <a:rPr lang="en-US" sz="4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………………………น.</a:t>
            </a:r>
            <a:endParaRPr lang="en-US" sz="48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074868" y="13833579"/>
            <a:ext cx="1733103" cy="68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6"/>
              </a:lnSpc>
            </a:pPr>
            <a:r>
              <a:rPr lang="en-US" sz="4011" dirty="0" err="1">
                <a:solidFill>
                  <a:srgbClr val="170050"/>
                </a:solidFill>
                <a:latin typeface="Canva Sans Bold"/>
                <a:cs typeface="Canva Sans Bold"/>
              </a:rPr>
              <a:t>ชื่อ-สกุล</a:t>
            </a:r>
            <a:endParaRPr lang="en-US" sz="4011" dirty="0">
              <a:solidFill>
                <a:srgbClr val="170050"/>
              </a:solidFill>
              <a:latin typeface="Canva Sans Bold"/>
              <a:cs typeface="Canva Sans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5252" y="12366812"/>
            <a:ext cx="839866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b="1" spc="160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สแกนเพื่อเข้าร่วมรับฟัง</a:t>
            </a:r>
            <a:endParaRPr lang="en-US" sz="3600" b="1" spc="160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727" y="14562753"/>
            <a:ext cx="1205629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สอบถามข้อมูลเพิ่มเติม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  </a:t>
            </a:r>
            <a:r>
              <a:rPr lang="en-US" sz="2100" dirty="0" smtClean="0">
                <a:solidFill>
                  <a:srgbClr val="F9F8F3"/>
                </a:solidFill>
                <a:latin typeface="Canva Sans Bold"/>
                <a:cs typeface="Canva Sans Bold"/>
              </a:rPr>
              <a:t>02-5048020, 02-5048034   </a:t>
            </a: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งานบัณฑิตศึกษา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 </a:t>
            </a: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สาขาวิชาวิทยาศาสตร์สุขภาพ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 </a:t>
            </a:r>
            <a:r>
              <a:rPr lang="en-US" sz="2100" dirty="0" err="1">
                <a:solidFill>
                  <a:srgbClr val="F9F8F3"/>
                </a:solidFill>
                <a:latin typeface="Canva Sans Bold"/>
                <a:cs typeface="Canva Sans Bold"/>
              </a:rPr>
              <a:t>มสธ</a:t>
            </a:r>
            <a:r>
              <a:rPr lang="en-US" sz="2100" dirty="0">
                <a:solidFill>
                  <a:srgbClr val="F9F8F3"/>
                </a:solidFill>
                <a:latin typeface="Canva Sans Bold"/>
                <a:cs typeface="Canva Sans Bold"/>
              </a:rPr>
              <a:t>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3331101" y="5069653"/>
            <a:ext cx="10263008" cy="12317835"/>
            <a:chOff x="13331101" y="5069653"/>
            <a:chExt cx="10263008" cy="12317835"/>
          </a:xfrm>
        </p:grpSpPr>
        <p:grpSp>
          <p:nvGrpSpPr>
            <p:cNvPr id="7" name="Group 6"/>
            <p:cNvGrpSpPr/>
            <p:nvPr/>
          </p:nvGrpSpPr>
          <p:grpSpPr>
            <a:xfrm>
              <a:off x="13331101" y="6082108"/>
              <a:ext cx="10263008" cy="11305380"/>
              <a:chOff x="0" y="0"/>
              <a:chExt cx="737859" cy="812800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0" y="0"/>
                <a:ext cx="73785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37859" h="812800">
                    <a:moveTo>
                      <a:pt x="368929" y="0"/>
                    </a:moveTo>
                    <a:cubicBezTo>
                      <a:pt x="165175" y="0"/>
                      <a:pt x="0" y="181951"/>
                      <a:pt x="0" y="406400"/>
                    </a:cubicBezTo>
                    <a:cubicBezTo>
                      <a:pt x="0" y="630849"/>
                      <a:pt x="165175" y="812800"/>
                      <a:pt x="368929" y="812800"/>
                    </a:cubicBezTo>
                    <a:cubicBezTo>
                      <a:pt x="572683" y="812800"/>
                      <a:pt x="737859" y="630849"/>
                      <a:pt x="737859" y="406400"/>
                    </a:cubicBezTo>
                    <a:cubicBezTo>
                      <a:pt x="737859" y="181951"/>
                      <a:pt x="572683" y="0"/>
                      <a:pt x="368929" y="0"/>
                    </a:cubicBezTo>
                    <a:close/>
                  </a:path>
                </a:pathLst>
              </a:custGeom>
              <a:solidFill>
                <a:srgbClr val="F4B70C"/>
              </a:solidFill>
            </p:spPr>
          </p:sp>
          <p:sp>
            <p:nvSpPr>
              <p:cNvPr id="9" name="TextBox 8"/>
              <p:cNvSpPr txBox="1"/>
              <p:nvPr/>
            </p:nvSpPr>
            <p:spPr>
              <a:xfrm>
                <a:off x="69174" y="19050"/>
                <a:ext cx="59951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060"/>
                  </a:lnSpc>
                </a:pPr>
                <a:endParaRPr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14930915" y="13321224"/>
              <a:ext cx="6021009" cy="1798776"/>
            </a:xfrm>
            <a:custGeom>
              <a:avLst/>
              <a:gdLst/>
              <a:ahLst/>
              <a:cxnLst/>
              <a:rect l="l" t="t" r="r" b="b"/>
              <a:pathLst>
                <a:path w="6021009" h="1798776">
                  <a:moveTo>
                    <a:pt x="0" y="0"/>
                  </a:moveTo>
                  <a:lnTo>
                    <a:pt x="6021008" y="0"/>
                  </a:lnTo>
                  <a:lnTo>
                    <a:pt x="6021008" y="1798776"/>
                  </a:lnTo>
                  <a:lnTo>
                    <a:pt x="0" y="1798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8"/>
            <p:cNvSpPr/>
            <p:nvPr/>
          </p:nvSpPr>
          <p:spPr>
            <a:xfrm>
              <a:off x="15264816" y="5069653"/>
              <a:ext cx="5353207" cy="8251571"/>
            </a:xfrm>
            <a:custGeom>
              <a:avLst/>
              <a:gdLst/>
              <a:ahLst/>
              <a:cxnLst/>
              <a:rect l="l" t="t" r="r" b="b"/>
              <a:pathLst>
                <a:path w="5353207" h="8251571">
                  <a:moveTo>
                    <a:pt x="0" y="0"/>
                  </a:moveTo>
                  <a:lnTo>
                    <a:pt x="5353206" y="0"/>
                  </a:lnTo>
                  <a:lnTo>
                    <a:pt x="5353206" y="8251571"/>
                  </a:lnTo>
                  <a:lnTo>
                    <a:pt x="0" y="8251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33" name="TextBox 32"/>
          <p:cNvSpPr txBox="1"/>
          <p:nvPr/>
        </p:nvSpPr>
        <p:spPr>
          <a:xfrm>
            <a:off x="15629162" y="10089128"/>
            <a:ext cx="462451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solidFill>
                  <a:srgbClr val="FF0000"/>
                </a:solidFill>
                <a:cs typeface="+mj-cs"/>
              </a:rPr>
              <a:t>ใส่รูปนักศึกษา </a:t>
            </a:r>
          </a:p>
          <a:p>
            <a:pPr algn="ctr"/>
            <a:r>
              <a:rPr lang="th-TH" sz="4800" dirty="0" smtClean="0">
                <a:solidFill>
                  <a:srgbClr val="FF0000"/>
                </a:solidFill>
                <a:cs typeface="+mj-cs"/>
              </a:rPr>
              <a:t>(แบบไม่เป็นทางการ)</a:t>
            </a:r>
            <a:endParaRPr lang="th-TH" sz="48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4" name="TextBox 22"/>
          <p:cNvSpPr txBox="1"/>
          <p:nvPr/>
        </p:nvSpPr>
        <p:spPr>
          <a:xfrm>
            <a:off x="16377744" y="13784595"/>
            <a:ext cx="3127347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8"/>
              </a:lnSpc>
            </a:pPr>
            <a:r>
              <a:rPr lang="en-US" sz="6000" b="1" dirty="0" err="1">
                <a:solidFill>
                  <a:srgbClr val="170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en-US" sz="6000" b="1" dirty="0" smtClean="0">
                <a:solidFill>
                  <a:srgbClr val="170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6000" b="1" dirty="0" smtClean="0">
                <a:solidFill>
                  <a:srgbClr val="170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นาม</a:t>
            </a:r>
            <a:r>
              <a:rPr lang="en-US" sz="6000" b="1" dirty="0" err="1" smtClean="0">
                <a:solidFill>
                  <a:srgbClr val="170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สกุล</a:t>
            </a:r>
            <a:endParaRPr lang="en-US" sz="6000" b="1" dirty="0">
              <a:solidFill>
                <a:srgbClr val="170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reeform 21"/>
          <p:cNvSpPr/>
          <p:nvPr/>
        </p:nvSpPr>
        <p:spPr>
          <a:xfrm>
            <a:off x="1074269" y="11501356"/>
            <a:ext cx="2715620" cy="2715620"/>
          </a:xfrm>
          <a:custGeom>
            <a:avLst/>
            <a:gdLst/>
            <a:ahLst/>
            <a:cxnLst/>
            <a:rect l="l" t="t" r="r" b="b"/>
            <a:pathLst>
              <a:path w="2715620" h="2715620">
                <a:moveTo>
                  <a:pt x="0" y="0"/>
                </a:moveTo>
                <a:lnTo>
                  <a:pt x="2715620" y="0"/>
                </a:lnTo>
                <a:lnTo>
                  <a:pt x="2715620" y="2715620"/>
                </a:lnTo>
                <a:lnTo>
                  <a:pt x="0" y="27156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28"/>
          <p:cNvSpPr txBox="1"/>
          <p:nvPr/>
        </p:nvSpPr>
        <p:spPr>
          <a:xfrm>
            <a:off x="1359221" y="12479384"/>
            <a:ext cx="2145716" cy="683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1"/>
              </a:lnSpc>
            </a:pPr>
            <a:r>
              <a:rPr lang="en-US" sz="3986">
                <a:solidFill>
                  <a:srgbClr val="170050"/>
                </a:solidFill>
                <a:latin typeface="Canva Sans Bold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45307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2000" y="13541568"/>
            <a:ext cx="20250948" cy="1751092"/>
            <a:chOff x="0" y="0"/>
            <a:chExt cx="3628741" cy="3137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8741" cy="313776"/>
            </a:xfrm>
            <a:custGeom>
              <a:avLst/>
              <a:gdLst/>
              <a:ahLst/>
              <a:cxnLst/>
              <a:rect l="l" t="t" r="r" b="b"/>
              <a:pathLst>
                <a:path w="3628741" h="313776">
                  <a:moveTo>
                    <a:pt x="0" y="0"/>
                  </a:moveTo>
                  <a:lnTo>
                    <a:pt x="3628741" y="0"/>
                  </a:lnTo>
                  <a:lnTo>
                    <a:pt x="3628741" y="313776"/>
                  </a:lnTo>
                  <a:lnTo>
                    <a:pt x="0" y="313776"/>
                  </a:lnTo>
                  <a:close/>
                </a:path>
              </a:pathLst>
            </a:custGeom>
            <a:solidFill>
              <a:srgbClr val="EFE5D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628741" cy="389976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462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84366">
            <a:off x="-4239313" y="1590020"/>
            <a:ext cx="16558777" cy="17568994"/>
          </a:xfrm>
          <a:custGeom>
            <a:avLst/>
            <a:gdLst/>
            <a:ahLst/>
            <a:cxnLst/>
            <a:rect l="l" t="t" r="r" b="b"/>
            <a:pathLst>
              <a:path w="16558777" h="17568994">
                <a:moveTo>
                  <a:pt x="0" y="0"/>
                </a:moveTo>
                <a:lnTo>
                  <a:pt x="16558777" y="0"/>
                </a:lnTo>
                <a:lnTo>
                  <a:pt x="16558777" y="17568994"/>
                </a:lnTo>
                <a:lnTo>
                  <a:pt x="0" y="175689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4955" y="2365633"/>
            <a:ext cx="7317895" cy="11175935"/>
          </a:xfrm>
          <a:custGeom>
            <a:avLst/>
            <a:gdLst/>
            <a:ahLst/>
            <a:cxnLst/>
            <a:rect l="l" t="t" r="r" b="b"/>
            <a:pathLst>
              <a:path w="8998082" h="12877399">
                <a:moveTo>
                  <a:pt x="0" y="0"/>
                </a:moveTo>
                <a:lnTo>
                  <a:pt x="8998082" y="0"/>
                </a:lnTo>
                <a:lnTo>
                  <a:pt x="8998082" y="12877398"/>
                </a:lnTo>
                <a:lnTo>
                  <a:pt x="0" y="12877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54633" y="3529468"/>
            <a:ext cx="2198322" cy="1673473"/>
          </a:xfrm>
          <a:custGeom>
            <a:avLst/>
            <a:gdLst/>
            <a:ahLst/>
            <a:cxnLst/>
            <a:rect l="l" t="t" r="r" b="b"/>
            <a:pathLst>
              <a:path w="2198322" h="1673473">
                <a:moveTo>
                  <a:pt x="0" y="0"/>
                </a:moveTo>
                <a:lnTo>
                  <a:pt x="2198322" y="0"/>
                </a:lnTo>
                <a:lnTo>
                  <a:pt x="2198322" y="1673473"/>
                </a:lnTo>
                <a:lnTo>
                  <a:pt x="0" y="1673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529234" y="13720837"/>
            <a:ext cx="10039788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79"/>
              </a:lnSpc>
            </a:pPr>
            <a:r>
              <a:rPr lang="en-US" sz="2699" spc="134" dirty="0" err="1">
                <a:solidFill>
                  <a:srgbClr val="806E19"/>
                </a:solidFill>
                <a:latin typeface="Manjari Bold" panose="020B0604020202020204" charset="0"/>
                <a:cs typeface="Manjari Bold" panose="020B0604020202020204" charset="0"/>
              </a:rPr>
              <a:t>สอบถามข้อมูลเพิ่มเติม</a:t>
            </a:r>
            <a:endParaRPr lang="en-US" sz="2699" spc="134" dirty="0">
              <a:solidFill>
                <a:srgbClr val="806E19"/>
              </a:solidFill>
              <a:latin typeface="Manjari Bold" panose="020B0604020202020204" charset="0"/>
              <a:cs typeface="Manjari Bold" panose="020B0604020202020204" charset="0"/>
            </a:endParaRPr>
          </a:p>
          <a:p>
            <a:pPr algn="r">
              <a:lnSpc>
                <a:spcPts val="3359"/>
              </a:lnSpc>
            </a:pPr>
            <a:r>
              <a:rPr lang="en-US" sz="2400" spc="120" dirty="0" err="1">
                <a:solidFill>
                  <a:srgbClr val="806E19"/>
                </a:solidFill>
                <a:latin typeface="Manjari Bold"/>
                <a:cs typeface="Manjari Bold"/>
              </a:rPr>
              <a:t>โทร</a:t>
            </a:r>
            <a:r>
              <a:rPr lang="en-US" sz="2400" spc="120" dirty="0">
                <a:solidFill>
                  <a:srgbClr val="806E19"/>
                </a:solidFill>
                <a:latin typeface="Manjari Bold"/>
                <a:cs typeface="Manjari Bold"/>
              </a:rPr>
              <a:t>. </a:t>
            </a:r>
            <a:r>
              <a:rPr lang="en-US" sz="2400" spc="120" dirty="0" smtClean="0">
                <a:solidFill>
                  <a:srgbClr val="806E19"/>
                </a:solidFill>
                <a:latin typeface="Manjari Bold"/>
                <a:cs typeface="Manjari Bold"/>
              </a:rPr>
              <a:t>02-5048020, 02-5048034  </a:t>
            </a:r>
          </a:p>
          <a:p>
            <a:pPr algn="r">
              <a:lnSpc>
                <a:spcPts val="3359"/>
              </a:lnSpc>
            </a:pPr>
            <a:r>
              <a:rPr lang="en-US" sz="2400" spc="120" dirty="0" err="1" smtClean="0">
                <a:solidFill>
                  <a:srgbClr val="806E19"/>
                </a:solidFill>
                <a:latin typeface="Manjari Bold"/>
                <a:cs typeface="Manjari Bold"/>
              </a:rPr>
              <a:t>งานบัณฑิตศึกษา</a:t>
            </a:r>
            <a:r>
              <a:rPr lang="en-US" sz="2400" spc="120" dirty="0" smtClean="0">
                <a:solidFill>
                  <a:srgbClr val="806E19"/>
                </a:solidFill>
                <a:latin typeface="Manjari Bold"/>
                <a:cs typeface="Manjari Bold"/>
              </a:rPr>
              <a:t> </a:t>
            </a:r>
            <a:r>
              <a:rPr lang="en-US" sz="2400" spc="120" dirty="0" err="1" smtClean="0">
                <a:solidFill>
                  <a:srgbClr val="806E19"/>
                </a:solidFill>
                <a:latin typeface="Manjari Bold"/>
                <a:cs typeface="Manjari Bold"/>
              </a:rPr>
              <a:t>สาขาวิชา</a:t>
            </a:r>
            <a:r>
              <a:rPr lang="en-US" sz="2400" spc="120" dirty="0" err="1">
                <a:solidFill>
                  <a:srgbClr val="806E19"/>
                </a:solidFill>
                <a:latin typeface="Manjari Bold"/>
                <a:cs typeface="Manjari Bold"/>
              </a:rPr>
              <a:t>วิทยาศาสตร์สุขภาพ</a:t>
            </a:r>
            <a:r>
              <a:rPr lang="en-US" sz="2400" spc="120" dirty="0">
                <a:solidFill>
                  <a:srgbClr val="806E19"/>
                </a:solidFill>
                <a:latin typeface="Manjari Bold"/>
                <a:cs typeface="Manjari Bold"/>
              </a:rPr>
              <a:t> </a:t>
            </a:r>
            <a:r>
              <a:rPr lang="en-US" sz="2400" spc="120" dirty="0" err="1">
                <a:solidFill>
                  <a:srgbClr val="806E19"/>
                </a:solidFill>
                <a:latin typeface="Manjari Bold"/>
                <a:cs typeface="Manjari Bold"/>
              </a:rPr>
              <a:t>มสธ</a:t>
            </a:r>
            <a:r>
              <a:rPr lang="en-US" sz="2400" spc="120" dirty="0">
                <a:solidFill>
                  <a:srgbClr val="806E19"/>
                </a:solidFill>
                <a:latin typeface="Manjari Bold"/>
                <a:cs typeface="Manjari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43919" y="6567640"/>
            <a:ext cx="713726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sz="6000" b="1" dirty="0" smtClean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วัน/เดือน/ปี</a:t>
            </a:r>
          </a:p>
          <a:p>
            <a:pPr algn="ctr">
              <a:spcBef>
                <a:spcPct val="0"/>
              </a:spcBef>
            </a:pPr>
            <a:r>
              <a:rPr lang="th-TH" sz="6000" b="1" dirty="0" smtClean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เวลา................น.</a:t>
            </a:r>
            <a:endParaRPr lang="en-US" sz="6000" b="1" dirty="0">
              <a:solidFill>
                <a:srgbClr val="0078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612000" y="333492"/>
            <a:ext cx="5303284" cy="1178508"/>
          </a:xfrm>
          <a:custGeom>
            <a:avLst/>
            <a:gdLst/>
            <a:ahLst/>
            <a:cxnLst/>
            <a:rect l="l" t="t" r="r" b="b"/>
            <a:pathLst>
              <a:path w="5303284" h="1178508">
                <a:moveTo>
                  <a:pt x="0" y="0"/>
                </a:moveTo>
                <a:lnTo>
                  <a:pt x="5303284" y="0"/>
                </a:lnTo>
                <a:lnTo>
                  <a:pt x="5303284" y="1178508"/>
                </a:lnTo>
                <a:lnTo>
                  <a:pt x="0" y="11785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069591" y="1009474"/>
            <a:ext cx="9125785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9"/>
              </a:lnSpc>
            </a:pPr>
            <a:r>
              <a:rPr lang="en-US" sz="8000" b="1" dirty="0" err="1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ขอเชิญเข้าร่วมรับฟัง</a:t>
            </a:r>
            <a:endParaRPr lang="en-US" sz="8000" b="1" dirty="0">
              <a:solidFill>
                <a:srgbClr val="0078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7549"/>
              </a:lnSpc>
            </a:pPr>
            <a:r>
              <a:rPr lang="en-US" sz="8000" b="1" dirty="0" err="1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en-US" sz="8000" b="1" dirty="0" err="1" smtClean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</a:t>
            </a:r>
            <a:r>
              <a:rPr lang="th-TH" sz="8000" b="1" dirty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การศึกษาค้นคว้า</a:t>
            </a:r>
            <a:r>
              <a:rPr lang="th-TH" sz="8000" b="1" dirty="0" smtClean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อิสระ</a:t>
            </a:r>
            <a:endParaRPr lang="en-US" sz="8000" b="1" dirty="0">
              <a:solidFill>
                <a:srgbClr val="0078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5040"/>
              </a:lnSpc>
            </a:pPr>
            <a:r>
              <a:rPr lang="en-US" sz="4000" b="1" dirty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 err="1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รูปแบบออนไลน์</a:t>
            </a:r>
            <a:r>
              <a:rPr lang="en-US" sz="4000" b="1" dirty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Microsoft Teams)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51233" y="4356183"/>
            <a:ext cx="9362499" cy="177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600" b="1" dirty="0" err="1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หลักสูตรสาธารณสุขศาสตรมหาบัณฑิต</a:t>
            </a:r>
            <a:r>
              <a:rPr lang="en-US" sz="6600" b="1" dirty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en-US" sz="6600" b="1" dirty="0" err="1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en-US" sz="6600" b="1" dirty="0" err="1" smtClean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</a:t>
            </a:r>
            <a:r>
              <a:rPr lang="en-US" sz="6600" b="1" dirty="0" smtClean="0">
                <a:solidFill>
                  <a:srgbClr val="0078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…………………….</a:t>
            </a:r>
            <a:endParaRPr lang="en-US" sz="6600" b="1" dirty="0">
              <a:solidFill>
                <a:srgbClr val="0078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1739" y="9278913"/>
            <a:ext cx="462451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solidFill>
                  <a:srgbClr val="FF0000"/>
                </a:solidFill>
                <a:cs typeface="+mj-cs"/>
              </a:rPr>
              <a:t>ใส่รูปนักศึกษา </a:t>
            </a:r>
          </a:p>
          <a:p>
            <a:pPr algn="ctr"/>
            <a:r>
              <a:rPr lang="th-TH" sz="4800" dirty="0" smtClean="0">
                <a:solidFill>
                  <a:srgbClr val="FF0000"/>
                </a:solidFill>
                <a:cs typeface="+mj-cs"/>
              </a:rPr>
              <a:t>(แบบไม่เป็นทางการ)</a:t>
            </a:r>
            <a:endParaRPr lang="th-TH" sz="48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7632" y="12262685"/>
            <a:ext cx="7482263" cy="2049610"/>
          </a:xfrm>
          <a:prstGeom prst="roundRect">
            <a:avLst/>
          </a:prstGeom>
          <a:solidFill>
            <a:srgbClr val="0078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758"/>
              </a:lnSpc>
            </a:pPr>
            <a:r>
              <a:rPr lang="en-US" sz="5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นาม</a:t>
            </a:r>
            <a:r>
              <a:rPr lang="en-US" sz="5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สกุล</a:t>
            </a:r>
            <a:endParaRPr lang="en-US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168872" y="9020142"/>
            <a:ext cx="11541376" cy="3229669"/>
            <a:chOff x="0" y="-114300"/>
            <a:chExt cx="15388501" cy="4306227"/>
          </a:xfrm>
        </p:grpSpPr>
        <p:sp>
          <p:nvSpPr>
            <p:cNvPr id="28" name="TextBox 27"/>
            <p:cNvSpPr txBox="1"/>
            <p:nvPr/>
          </p:nvSpPr>
          <p:spPr>
            <a:xfrm>
              <a:off x="0" y="-114300"/>
              <a:ext cx="8164452" cy="1333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840"/>
                </a:lnSpc>
              </a:pPr>
              <a:r>
                <a:rPr lang="en-US" sz="5600" b="1" dirty="0" err="1" smtClean="0">
                  <a:solidFill>
                    <a:srgbClr val="8F6B07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หัวข้อ</a:t>
              </a:r>
              <a:r>
                <a:rPr lang="th-TH" sz="5600" b="1" dirty="0" smtClean="0">
                  <a:solidFill>
                    <a:srgbClr val="8F6B07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การศึกษา</a:t>
              </a:r>
              <a:r>
                <a:rPr lang="th-TH" sz="5600" b="1" dirty="0">
                  <a:solidFill>
                    <a:srgbClr val="8F6B07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ค้นคว้าอิสระ</a:t>
              </a:r>
              <a:endParaRPr lang="en-US" sz="5600" b="1" dirty="0">
                <a:solidFill>
                  <a:srgbClr val="8F6B07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4627" y="1594634"/>
              <a:ext cx="14893874" cy="2597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4800" b="1" dirty="0" smtClean="0">
                  <a:solidFill>
                    <a:srgbClr val="8F6B07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</a:r>
              <a:endParaRPr lang="en-US" sz="4800" b="1" dirty="0">
                <a:solidFill>
                  <a:srgbClr val="8F6B07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AutoShape 14"/>
            <p:cNvSpPr/>
            <p:nvPr/>
          </p:nvSpPr>
          <p:spPr>
            <a:xfrm>
              <a:off x="0" y="1219399"/>
              <a:ext cx="9792000" cy="0"/>
            </a:xfrm>
            <a:prstGeom prst="line">
              <a:avLst/>
            </a:prstGeom>
            <a:ln w="114300" cap="flat">
              <a:solidFill>
                <a:srgbClr val="00783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1" name="Group 10"/>
          <p:cNvGrpSpPr/>
          <p:nvPr/>
        </p:nvGrpSpPr>
        <p:grpSpPr>
          <a:xfrm>
            <a:off x="10737474" y="13134310"/>
            <a:ext cx="2050863" cy="2050863"/>
            <a:chOff x="8570381" y="13514113"/>
            <a:chExt cx="1640383" cy="1640383"/>
          </a:xfrm>
        </p:grpSpPr>
        <p:sp>
          <p:nvSpPr>
            <p:cNvPr id="22" name="Freeform 21"/>
            <p:cNvSpPr/>
            <p:nvPr/>
          </p:nvSpPr>
          <p:spPr>
            <a:xfrm>
              <a:off x="8570381" y="13514113"/>
              <a:ext cx="1640383" cy="1640383"/>
            </a:xfrm>
            <a:custGeom>
              <a:avLst/>
              <a:gdLst/>
              <a:ahLst/>
              <a:cxnLst/>
              <a:rect l="l" t="t" r="r" b="b"/>
              <a:pathLst>
                <a:path w="2715620" h="2715620">
                  <a:moveTo>
                    <a:pt x="0" y="0"/>
                  </a:moveTo>
                  <a:lnTo>
                    <a:pt x="2715620" y="0"/>
                  </a:lnTo>
                  <a:lnTo>
                    <a:pt x="2715620" y="2715620"/>
                  </a:lnTo>
                  <a:lnTo>
                    <a:pt x="0" y="2715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8"/>
            <p:cNvSpPr txBox="1"/>
            <p:nvPr/>
          </p:nvSpPr>
          <p:spPr>
            <a:xfrm>
              <a:off x="8742507" y="13837307"/>
              <a:ext cx="1296130" cy="7181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81"/>
                </a:lnSpc>
              </a:pPr>
              <a:r>
                <a:rPr lang="en-US" sz="2000" dirty="0">
                  <a:solidFill>
                    <a:srgbClr val="170050"/>
                  </a:solidFill>
                  <a:latin typeface="Canva Sans Bold"/>
                </a:rPr>
                <a:t>QR Code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790304" y="12516522"/>
            <a:ext cx="3945201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b="1" spc="16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สแกนเพื่อเข้าร่วมรับฟัง</a:t>
            </a:r>
            <a:endParaRPr lang="en-US" sz="3600" b="1" spc="16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5527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291</Words>
  <Application>Microsoft Office PowerPoint</Application>
  <PresentationFormat>Custom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TH Baijam</vt:lpstr>
      <vt:lpstr>Cordia New</vt:lpstr>
      <vt:lpstr>Manjari Bold</vt:lpstr>
      <vt:lpstr>Calibri</vt:lpstr>
      <vt:lpstr>Mosse Thai</vt:lpstr>
      <vt:lpstr>Canva Sans Bold</vt:lpstr>
      <vt:lpstr>TH SarabunPSK</vt:lpstr>
      <vt:lpstr>Angsana New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Add a subheading</dc:title>
  <cp:lastModifiedBy>นิภาภัทร เพ็งมณี</cp:lastModifiedBy>
  <cp:revision>19</cp:revision>
  <dcterms:created xsi:type="dcterms:W3CDTF">2006-08-16T00:00:00Z</dcterms:created>
  <dcterms:modified xsi:type="dcterms:W3CDTF">2023-11-17T09:12:47Z</dcterms:modified>
  <dc:identifier>DAF0OAJGfAs</dc:identifier>
</cp:coreProperties>
</file>